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" charset="1" panose="020B0502020202020204"/>
      <p:regular r:id="rId40"/>
    </p:embeddedFont>
    <p:embeddedFont>
      <p:font typeface="Arimo" charset="1" panose="020B0604020202020204"/>
      <p:regular r:id="rId41"/>
    </p:embeddedFont>
    <p:embeddedFont>
      <p:font typeface="Arial Bold" charset="1" panose="020B0802020202020204"/>
      <p:regular r:id="rId45"/>
    </p:embeddedFont>
    <p:embeddedFont>
      <p:font typeface="Open Sans Bold" charset="1" panose="020B080603050402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Slides/notesSlide2.xml" Type="http://schemas.openxmlformats.org/officeDocument/2006/relationships/notesSlide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notesSlides/notesSlide16.xml" Type="http://schemas.openxmlformats.org/officeDocument/2006/relationships/notesSlide"/><Relationship Id="rId58" Target="notesSlides/notesSlide17.xml" Type="http://schemas.openxmlformats.org/officeDocument/2006/relationships/notesSlide"/><Relationship Id="rId59" Target="notesSlides/notesSlide18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fonts/font64.fntdata" Type="http://schemas.openxmlformats.org/officeDocument/2006/relationships/font"/><Relationship Id="rId65" Target="notesSlides/notesSlide23.xml" Type="http://schemas.openxmlformats.org/officeDocument/2006/relationships/notesSlide"/><Relationship Id="rId66" Target="notesSlides/notesSlide24.xml" Type="http://schemas.openxmlformats.org/officeDocument/2006/relationships/notesSlide"/><Relationship Id="rId67" Target="notesSlides/notesSlide25.xml" Type="http://schemas.openxmlformats.org/officeDocument/2006/relationships/notesSlide"/><Relationship Id="rId68" Target="notesSlides/notesSlide26.xml" Type="http://schemas.openxmlformats.org/officeDocument/2006/relationships/notesSlide"/><Relationship Id="rId69" Target="notesSlides/notesSlide2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1.png" Type="http://schemas.openxmlformats.org/officeDocument/2006/relationships/image"/><Relationship Id="rId4" Target="../media/image11.png" Type="http://schemas.openxmlformats.org/officeDocument/2006/relationships/image"/><Relationship Id="rId5" Target="../media/image22.jpeg" Type="http://schemas.openxmlformats.org/officeDocument/2006/relationships/image"/><Relationship Id="rId6" Target="../media/VAGs-_hHs6Y.mp4" Type="http://schemas.openxmlformats.org/officeDocument/2006/relationships/video"/><Relationship Id="rId7" Target="../media/VAGs-_hHs6Y.mp4" Type="http://schemas.microsoft.com/office/2007/relationships/media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youtu.be/-VRDrFNMTFA" TargetMode="External" Type="http://schemas.openxmlformats.org/officeDocument/2006/relationships/video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tKVERF4Q.mp4" Type="http://schemas.openxmlformats.org/officeDocument/2006/relationships/video"/><Relationship Id="rId4" Target="../media/VAGtKVERF4Q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-eP3ihyScL0" TargetMode="External" Type="http://schemas.openxmlformats.org/officeDocument/2006/relationships/hyperlink"/><Relationship Id="rId2" Target="../notesSlides/notesSlide26.xml" Type="http://schemas.openxmlformats.org/officeDocument/2006/relationships/notesSlide"/><Relationship Id="rId3" Target="https://pt.wikipedia.org/wiki/Ca%C3%A7as_de_quinta_gera%C3%A7%C3%A3o" TargetMode="External" Type="http://schemas.openxmlformats.org/officeDocument/2006/relationships/hyperlink"/><Relationship Id="rId4" Target="https://aeromagazine.uol.com.br/artigo/as-diferentes-geracoes-de-cacas.html" TargetMode="External" Type="http://schemas.openxmlformats.org/officeDocument/2006/relationships/hyperlink"/><Relationship Id="rId5" Target="https://pt.linkedin.com/pulse/tecnologia-stealth-e-redu%C3%A7%C3%A3o-de-assinatura-radar-avan%C3%A7os-silva-2ymbf" TargetMode="External" Type="http://schemas.openxmlformats.org/officeDocument/2006/relationships/hyperlink"/><Relationship Id="rId6" Target="https://www.youtube.com/watch?v=o1oNPeRnu4U" TargetMode="External" Type="http://schemas.openxmlformats.org/officeDocument/2006/relationships/hyperlink"/><Relationship Id="rId7" Target="https://www.youtube.com/watch?v=x-EzlsLCUy0" TargetMode="External" Type="http://schemas.openxmlformats.org/officeDocument/2006/relationships/hyperlink"/><Relationship Id="rId8" Target="https://www.youtube.com/watch?v=Zd88lzCWjpA" TargetMode="External" Type="http://schemas.openxmlformats.org/officeDocument/2006/relationships/hyperlink"/><Relationship Id="rId9" Target="https://www.youtube.com/watch?v=Jk5BK-0bPa8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https://www.youtube.com/watch?v=4KtL-DmEUso" TargetMode="External" Type="http://schemas.openxmlformats.org/officeDocument/2006/relationships/hyperlink"/><Relationship Id="rId4" Target="https://www.youtube.com/watch?v=1wMM87UKr_c" TargetMode="External" Type="http://schemas.openxmlformats.org/officeDocument/2006/relationships/hyperlink"/><Relationship Id="rId5" Target="https://www.youtube.com/watch?v=ya8umwgtsLw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VAGtKITVZLU.mp4" Type="http://schemas.openxmlformats.org/officeDocument/2006/relationships/video"/><Relationship Id="rId7" Target="../media/VAGtKITVZL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401678" y="5157790"/>
            <a:ext cx="14895853" cy="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0475" y="1804990"/>
            <a:ext cx="17287524" cy="3352800"/>
            <a:chOff x="0" y="0"/>
            <a:chExt cx="23050032" cy="447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0032" cy="4470400"/>
            </a:xfrm>
            <a:custGeom>
              <a:avLst/>
              <a:gdLst/>
              <a:ahLst/>
              <a:cxnLst/>
              <a:rect r="r" b="b" t="t" l="l"/>
              <a:pathLst>
                <a:path h="4470400" w="23050032">
                  <a:moveTo>
                    <a:pt x="0" y="0"/>
                  </a:moveTo>
                  <a:lnTo>
                    <a:pt x="23050032" y="0"/>
                  </a:lnTo>
                  <a:lnTo>
                    <a:pt x="23050032" y="4470400"/>
                  </a:lnTo>
                  <a:lnTo>
                    <a:pt x="0" y="447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23050032" cy="46228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9120"/>
                </a:lnSpc>
              </a:pPr>
              <a:r>
                <a:rPr lang="en-US" sz="76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O El</a:t>
              </a:r>
              <a:r>
                <a:rPr lang="en-US" sz="76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etromagnetismo na Tecnologia Stealth Militar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0475" y="8670700"/>
            <a:ext cx="103057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3F3F3"/>
                </a:solidFill>
                <a:latin typeface="Arimo"/>
                <a:ea typeface="Arimo"/>
                <a:cs typeface="Arimo"/>
                <a:sym typeface="Arimo"/>
              </a:rPr>
              <a:t>Eros Ryan Simette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7815" y="2468447"/>
            <a:ext cx="3622195" cy="2404232"/>
          </a:xfrm>
          <a:custGeom>
            <a:avLst/>
            <a:gdLst/>
            <a:ahLst/>
            <a:cxnLst/>
            <a:rect r="r" b="b" t="t" l="l"/>
            <a:pathLst>
              <a:path h="2404232" w="3622195">
                <a:moveTo>
                  <a:pt x="0" y="0"/>
                </a:moveTo>
                <a:lnTo>
                  <a:pt x="3622195" y="0"/>
                </a:lnTo>
                <a:lnTo>
                  <a:pt x="3622195" y="2404232"/>
                </a:lnTo>
                <a:lnTo>
                  <a:pt x="0" y="240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853" y="2468447"/>
            <a:ext cx="5573447" cy="2404232"/>
          </a:xfrm>
          <a:custGeom>
            <a:avLst/>
            <a:gdLst/>
            <a:ahLst/>
            <a:cxnLst/>
            <a:rect r="r" b="b" t="t" l="l"/>
            <a:pathLst>
              <a:path h="2404232" w="5573447">
                <a:moveTo>
                  <a:pt x="0" y="0"/>
                </a:moveTo>
                <a:lnTo>
                  <a:pt x="5573447" y="0"/>
                </a:lnTo>
                <a:lnTo>
                  <a:pt x="5573447" y="2404232"/>
                </a:lnTo>
                <a:lnTo>
                  <a:pt x="0" y="240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7815" y="5968893"/>
            <a:ext cx="3622195" cy="2716646"/>
          </a:xfrm>
          <a:custGeom>
            <a:avLst/>
            <a:gdLst/>
            <a:ahLst/>
            <a:cxnLst/>
            <a:rect r="r" b="b" t="t" l="l"/>
            <a:pathLst>
              <a:path h="2716646" w="3622195">
                <a:moveTo>
                  <a:pt x="0" y="0"/>
                </a:moveTo>
                <a:lnTo>
                  <a:pt x="3622195" y="0"/>
                </a:lnTo>
                <a:lnTo>
                  <a:pt x="3622195" y="2716646"/>
                </a:lnTo>
                <a:lnTo>
                  <a:pt x="0" y="2716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380" y="828675"/>
            <a:ext cx="9876234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Formato e Geometria (Shaping)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380" y="2420822"/>
            <a:ext cx="5375957" cy="664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1"/>
              </a:lnSpc>
              <a:spcBef>
                <a:spcPct val="0"/>
              </a:spcBef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anipulação da forma física para controlar a direção das ondas eletromagnéticas refletidas.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  <a:p>
            <a:pPr algn="just">
              <a:lnSpc>
                <a:spcPts val="2511"/>
              </a:lnSpc>
              <a:spcBef>
                <a:spcPct val="0"/>
              </a:spcBef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geometria stealth possui duas abordagens principais:</a:t>
            </a:r>
          </a:p>
          <a:p>
            <a:pPr algn="just" marL="451946" indent="-225973" lvl="1">
              <a:lnSpc>
                <a:spcPts val="2511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Facetada: Utilizada no pioneiro F-117 Nighthawk, consiste em superfícies planas e angulares que refletem as ondas de radar em direções específicas, longe do emissor. Esta abordagem foi necessária devido às limitações computacionais da década de 1970.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  <a:p>
            <a:pPr algn="just" marL="451946" indent="-225973" lvl="1">
              <a:lnSpc>
                <a:spcPts val="2511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Curvilínea: Adotada em aeronaves mais modernas como o F-22 e F-35, emprega curvas suaves e contínuas que dispersam as ondas de radar em múltiplas direções, reduzindo ainda mais a energia refletida detectável.</a:t>
            </a:r>
          </a:p>
          <a:p>
            <a:pPr algn="just">
              <a:lnSpc>
                <a:spcPts val="251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46740" y="5930793"/>
            <a:ext cx="419452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Elemento com Função Stealth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Bordas alinhadas: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Reduzem pontos de reflexão.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Dutos de admissão em "S":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Ocultam as pás do motor (forte refletor).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Compartimentos internos: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Eliminam reflexões de armamentos externos.</a:t>
            </a:r>
          </a:p>
          <a:p>
            <a:pPr algn="just">
              <a:lnSpc>
                <a:spcPts val="2065"/>
              </a:lnSpc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Tubeiras especiais:</a:t>
            </a:r>
          </a:p>
          <a:p>
            <a:pPr algn="just" marL="371623" indent="-185811" lvl="1">
              <a:lnSpc>
                <a:spcPts val="2065"/>
              </a:lnSpc>
              <a:buFont typeface="Arial"/>
              <a:buChar char="•"/>
            </a:pPr>
            <a:r>
              <a:rPr lang="en-US" sz="17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Reduzem assinatura infravermelha e radar.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0412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Angulos de reflexão do B2 Spirit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15325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F117 Nighthawk visto de frente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15325" y="8874409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F-35 Lightning II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2507" y="5725340"/>
            <a:ext cx="4122897" cy="2745849"/>
          </a:xfrm>
          <a:custGeom>
            <a:avLst/>
            <a:gdLst/>
            <a:ahLst/>
            <a:cxnLst/>
            <a:rect r="r" b="b" t="t" l="l"/>
            <a:pathLst>
              <a:path h="2745849" w="4122897">
                <a:moveTo>
                  <a:pt x="0" y="0"/>
                </a:moveTo>
                <a:lnTo>
                  <a:pt x="4122897" y="0"/>
                </a:lnTo>
                <a:lnTo>
                  <a:pt x="4122897" y="2745849"/>
                </a:lnTo>
                <a:lnTo>
                  <a:pt x="0" y="274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2507" y="2085573"/>
            <a:ext cx="4173208" cy="2347430"/>
          </a:xfrm>
          <a:custGeom>
            <a:avLst/>
            <a:gdLst/>
            <a:ahLst/>
            <a:cxnLst/>
            <a:rect r="r" b="b" t="t" l="l"/>
            <a:pathLst>
              <a:path h="2347430" w="4173208">
                <a:moveTo>
                  <a:pt x="0" y="0"/>
                </a:moveTo>
                <a:lnTo>
                  <a:pt x="4173208" y="0"/>
                </a:lnTo>
                <a:lnTo>
                  <a:pt x="4173208" y="2347429"/>
                </a:lnTo>
                <a:lnTo>
                  <a:pt x="0" y="234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3443" y="2085573"/>
            <a:ext cx="3053567" cy="2347430"/>
          </a:xfrm>
          <a:custGeom>
            <a:avLst/>
            <a:gdLst/>
            <a:ahLst/>
            <a:cxnLst/>
            <a:rect r="r" b="b" t="t" l="l"/>
            <a:pathLst>
              <a:path h="2347430" w="3053567">
                <a:moveTo>
                  <a:pt x="0" y="0"/>
                </a:moveTo>
                <a:lnTo>
                  <a:pt x="3053567" y="0"/>
                </a:lnTo>
                <a:lnTo>
                  <a:pt x="3053567" y="2347429"/>
                </a:lnTo>
                <a:lnTo>
                  <a:pt x="0" y="2347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Evolução Histórica da Tecnologia Stealth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61049"/>
            <a:ext cx="6975836" cy="636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Evolução Histórica:</a:t>
            </a:r>
          </a:p>
          <a:p>
            <a:pPr algn="just">
              <a:lnSpc>
                <a:spcPts val="2660"/>
              </a:lnSpc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1940s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Primeiros conceitos: Horten Ho 229, asa voadora alemã com design que reduzia reflexão de radar.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1960s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Teoria Física da Difração de Pyotr Ufimtsev estabelece bases matemáticas para cálculo de reflexão de radar.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1970s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Programa Have Blue da Lockheed desenvolve protótipos com geometria facetada para redução de RCS.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1980s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F-117 Nighthawk torna-se a primeira aeronave stealth operacional, utilizando design angular e materiais RAM.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1990s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B-2 Spirit introduz design de asa voadora com superfícies curvas e materiais avançados.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2000s-Presente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F-22, F-35, Su-57 e J-20 representam a 5ª geração com stealth integrado e multifuncional.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154" y="5455920"/>
            <a:ext cx="4558146" cy="380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Marcos Tecnológicos: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1991: Primeira utilização em combate na Operação Tempestade no Deserto (F-117).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1999: F-117 abatido na Sérvia expõe limitações da tecnologia stealth contra radares de baixa frequência.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2011: Tecnologia stealth chinesa emerge com o J-20.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2020s: Integração de metamateriais e sistemas de contramedidas eletrônicas ativas.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5523" y="863949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F117 Nighthawk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5523" y="449814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Horten Ho 229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39835" y="449814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Pyotr Ufimtsev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274992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760"/>
                </a:lnSpc>
              </a:pPr>
              <a:r>
                <a:rPr lang="en-US" sz="98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Fundamentos Físicos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Fundamentos Físicos do Eletromagnetismo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8630"/>
            <a:ext cx="7067197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As Equações de Maxwell são a base matemática para entender como as ondas eletromagnéticas interagem com objetos: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65568" y="3344855"/>
            <a:ext cx="3589086" cy="5042054"/>
            <a:chOff x="0" y="0"/>
            <a:chExt cx="4785448" cy="6722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85448" cy="5981810"/>
            </a:xfrm>
            <a:custGeom>
              <a:avLst/>
              <a:gdLst/>
              <a:ahLst/>
              <a:cxnLst/>
              <a:rect r="r" b="b" t="t" l="l"/>
              <a:pathLst>
                <a:path h="5981810" w="4785448">
                  <a:moveTo>
                    <a:pt x="0" y="0"/>
                  </a:moveTo>
                  <a:lnTo>
                    <a:pt x="4785448" y="0"/>
                  </a:lnTo>
                  <a:lnTo>
                    <a:pt x="4785448" y="5981810"/>
                  </a:lnTo>
                  <a:lnTo>
                    <a:pt x="0" y="598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14607" y="6351264"/>
              <a:ext cx="3956234" cy="371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9CA3A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James Clerk Maxwell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71233" y="4913620"/>
            <a:ext cx="1960086" cy="1183484"/>
          </a:xfrm>
          <a:custGeom>
            <a:avLst/>
            <a:gdLst/>
            <a:ahLst/>
            <a:cxnLst/>
            <a:rect r="r" b="b" t="t" l="l"/>
            <a:pathLst>
              <a:path h="1183484" w="1960086">
                <a:moveTo>
                  <a:pt x="0" y="0"/>
                </a:moveTo>
                <a:lnTo>
                  <a:pt x="1960085" y="0"/>
                </a:lnTo>
                <a:lnTo>
                  <a:pt x="1960085" y="1183485"/>
                </a:lnTo>
                <a:lnTo>
                  <a:pt x="0" y="118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16" t="0" r="-1924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55258" y="4913620"/>
            <a:ext cx="2388438" cy="1183484"/>
          </a:xfrm>
          <a:custGeom>
            <a:avLst/>
            <a:gdLst/>
            <a:ahLst/>
            <a:cxnLst/>
            <a:rect r="r" b="b" t="t" l="l"/>
            <a:pathLst>
              <a:path h="1183484" w="2388438">
                <a:moveTo>
                  <a:pt x="0" y="0"/>
                </a:moveTo>
                <a:lnTo>
                  <a:pt x="2388437" y="0"/>
                </a:lnTo>
                <a:lnTo>
                  <a:pt x="2388437" y="1183485"/>
                </a:lnTo>
                <a:lnTo>
                  <a:pt x="0" y="118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68" t="0" r="-1114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55258" y="7118499"/>
            <a:ext cx="2564669" cy="1654026"/>
          </a:xfrm>
          <a:custGeom>
            <a:avLst/>
            <a:gdLst/>
            <a:ahLst/>
            <a:cxnLst/>
            <a:rect r="r" b="b" t="t" l="l"/>
            <a:pathLst>
              <a:path h="1654026" w="2564669">
                <a:moveTo>
                  <a:pt x="0" y="0"/>
                </a:moveTo>
                <a:lnTo>
                  <a:pt x="2564669" y="0"/>
                </a:lnTo>
                <a:lnTo>
                  <a:pt x="2564669" y="1654026"/>
                </a:lnTo>
                <a:lnTo>
                  <a:pt x="0" y="165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352" y="7118499"/>
            <a:ext cx="2645475" cy="1011235"/>
          </a:xfrm>
          <a:custGeom>
            <a:avLst/>
            <a:gdLst/>
            <a:ahLst/>
            <a:cxnLst/>
            <a:rect r="r" b="b" t="t" l="l"/>
            <a:pathLst>
              <a:path h="1011235" w="2645475">
                <a:moveTo>
                  <a:pt x="0" y="0"/>
                </a:moveTo>
                <a:lnTo>
                  <a:pt x="2645475" y="0"/>
                </a:lnTo>
                <a:lnTo>
                  <a:pt x="2645475" y="1011235"/>
                </a:lnTo>
                <a:lnTo>
                  <a:pt x="0" y="1011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35" t="0" r="-922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288310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Gauss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4005" y="6288310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Gauss para o magnetismo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65254" y="89630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Faraday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320234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Ampère</a:t>
            </a:r>
          </a:p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(com a correção de Maxwell)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355" y="3804541"/>
            <a:ext cx="2493732" cy="1185034"/>
          </a:xfrm>
          <a:custGeom>
            <a:avLst/>
            <a:gdLst/>
            <a:ahLst/>
            <a:cxnLst/>
            <a:rect r="r" b="b" t="t" l="l"/>
            <a:pathLst>
              <a:path h="1185034" w="2493732">
                <a:moveTo>
                  <a:pt x="0" y="0"/>
                </a:moveTo>
                <a:lnTo>
                  <a:pt x="2493732" y="0"/>
                </a:lnTo>
                <a:lnTo>
                  <a:pt x="2493732" y="1185035"/>
                </a:lnTo>
                <a:lnTo>
                  <a:pt x="0" y="118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31" t="0" r="-18487" b="-139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9802" y="6646339"/>
            <a:ext cx="5359587" cy="2311979"/>
          </a:xfrm>
          <a:custGeom>
            <a:avLst/>
            <a:gdLst/>
            <a:ahLst/>
            <a:cxnLst/>
            <a:rect r="r" b="b" t="t" l="l"/>
            <a:pathLst>
              <a:path h="2311979" w="5359587">
                <a:moveTo>
                  <a:pt x="0" y="0"/>
                </a:moveTo>
                <a:lnTo>
                  <a:pt x="5359588" y="0"/>
                </a:lnTo>
                <a:lnTo>
                  <a:pt x="5359588" y="2311979"/>
                </a:lnTo>
                <a:lnTo>
                  <a:pt x="0" y="231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96650" y="6523343"/>
            <a:ext cx="6212214" cy="25579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9987772" y="2862994"/>
            <a:ext cx="6121092" cy="2824747"/>
          </a:xfrm>
          <a:custGeom>
            <a:avLst/>
            <a:gdLst/>
            <a:ahLst/>
            <a:cxnLst/>
            <a:rect r="r" b="b" t="t" l="l"/>
            <a:pathLst>
              <a:path h="2824747" w="6121092">
                <a:moveTo>
                  <a:pt x="0" y="0"/>
                </a:moveTo>
                <a:lnTo>
                  <a:pt x="6121092" y="0"/>
                </a:lnTo>
                <a:lnTo>
                  <a:pt x="6121092" y="2824746"/>
                </a:lnTo>
                <a:lnTo>
                  <a:pt x="0" y="2824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" t="0" r="-594" b="-44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4126" y="3755315"/>
            <a:ext cx="2440607" cy="1185034"/>
          </a:xfrm>
          <a:custGeom>
            <a:avLst/>
            <a:gdLst/>
            <a:ahLst/>
            <a:cxnLst/>
            <a:rect r="r" b="b" t="t" l="l"/>
            <a:pathLst>
              <a:path h="1185034" w="2440607">
                <a:moveTo>
                  <a:pt x="0" y="0"/>
                </a:moveTo>
                <a:lnTo>
                  <a:pt x="2440607" y="0"/>
                </a:lnTo>
                <a:lnTo>
                  <a:pt x="2440607" y="1185035"/>
                </a:lnTo>
                <a:lnTo>
                  <a:pt x="0" y="118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Radar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90285"/>
            <a:ext cx="3408757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Equação da Seção Reta Radar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0571" y="5240065"/>
            <a:ext cx="292148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Onde Es é o campo elétrico espalhado e Ei é o campo incidente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9596" y="3076023"/>
            <a:ext cx="386848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Equação de alcançe do radar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7309" y="5271631"/>
            <a:ext cx="5354241" cy="57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Onde: Pr = Potência recebida, Pt = Potência transmitida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Ar = abertura efetiva, σ = RCS, se Rt=Rr = Alcançe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75226" y="9191625"/>
            <a:ext cx="334618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Demonstração de radar monostático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86008" y="9301218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Ângulos de reflexão do B2 Spirit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0885" y="5782954"/>
            <a:ext cx="4254865" cy="57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a) Radar Monostático, b) Radar Biestático, C) Radar de espalhamento frontal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521" y="4204183"/>
            <a:ext cx="2865354" cy="1744129"/>
          </a:xfrm>
          <a:custGeom>
            <a:avLst/>
            <a:gdLst/>
            <a:ahLst/>
            <a:cxnLst/>
            <a:rect r="r" b="b" t="t" l="l"/>
            <a:pathLst>
              <a:path h="1744129" w="2865354">
                <a:moveTo>
                  <a:pt x="0" y="0"/>
                </a:moveTo>
                <a:lnTo>
                  <a:pt x="2865354" y="0"/>
                </a:lnTo>
                <a:lnTo>
                  <a:pt x="2865354" y="1744129"/>
                </a:lnTo>
                <a:lnTo>
                  <a:pt x="0" y="174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540" y="7095102"/>
            <a:ext cx="4219318" cy="800622"/>
          </a:xfrm>
          <a:custGeom>
            <a:avLst/>
            <a:gdLst/>
            <a:ahLst/>
            <a:cxnLst/>
            <a:rect r="r" b="b" t="t" l="l"/>
            <a:pathLst>
              <a:path h="800622" w="4219318">
                <a:moveTo>
                  <a:pt x="0" y="0"/>
                </a:moveTo>
                <a:lnTo>
                  <a:pt x="4219317" y="0"/>
                </a:lnTo>
                <a:lnTo>
                  <a:pt x="4219317" y="800622"/>
                </a:lnTo>
                <a:lnTo>
                  <a:pt x="0" y="80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762" r="0" b="-390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6516" y="4616260"/>
            <a:ext cx="7906427" cy="2602750"/>
          </a:xfrm>
          <a:custGeom>
            <a:avLst/>
            <a:gdLst/>
            <a:ahLst/>
            <a:cxnLst/>
            <a:rect r="r" b="b" t="t" l="l"/>
            <a:pathLst>
              <a:path h="2602750" w="7906427">
                <a:moveTo>
                  <a:pt x="0" y="0"/>
                </a:moveTo>
                <a:lnTo>
                  <a:pt x="7906428" y="0"/>
                </a:lnTo>
                <a:lnTo>
                  <a:pt x="7906428" y="2602750"/>
                </a:lnTo>
                <a:lnTo>
                  <a:pt x="0" y="260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0" t="-21586" r="-7501" b="-239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Fundamentos Físicos do Eletromagnetismo na Tecnologia Stealth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72709" y="3532520"/>
            <a:ext cx="94740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Para um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radar monostático, a SNR pode ser escrita como: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1709" y="7419213"/>
            <a:ext cx="7016042" cy="94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k</a:t>
            </a: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: constante de Boltzmann</a:t>
            </a:r>
          </a:p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T: temperatura equivalente de ruído (em K)</a:t>
            </a:r>
          </a:p>
          <a:p>
            <a:pPr algn="ctr">
              <a:lnSpc>
                <a:spcPts val="2405"/>
              </a:lnSpc>
            </a:pPr>
            <a:r>
              <a:rPr lang="en-US" b="true" sz="1718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B: largura de banda do receptor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621" y="3451708"/>
            <a:ext cx="448115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elação sinal–ruído (SNR, Signal-to-Noise Ratio):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5346" y="6340732"/>
            <a:ext cx="248602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xpressa em decibéis (dB):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6350" y="3378690"/>
            <a:ext cx="2287298" cy="1934675"/>
          </a:xfrm>
          <a:custGeom>
            <a:avLst/>
            <a:gdLst/>
            <a:ahLst/>
            <a:cxnLst/>
            <a:rect r="r" b="b" t="t" l="l"/>
            <a:pathLst>
              <a:path h="1934675" w="2287298">
                <a:moveTo>
                  <a:pt x="0" y="0"/>
                </a:moveTo>
                <a:lnTo>
                  <a:pt x="2287298" y="0"/>
                </a:lnTo>
                <a:lnTo>
                  <a:pt x="2287298" y="1934675"/>
                </a:lnTo>
                <a:lnTo>
                  <a:pt x="0" y="193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35" t="-38055" r="-29664" b="-448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3568" y="3378690"/>
            <a:ext cx="2768801" cy="1725397"/>
          </a:xfrm>
          <a:custGeom>
            <a:avLst/>
            <a:gdLst/>
            <a:ahLst/>
            <a:cxnLst/>
            <a:rect r="r" b="b" t="t" l="l"/>
            <a:pathLst>
              <a:path h="1725397" w="2768801">
                <a:moveTo>
                  <a:pt x="0" y="0"/>
                </a:moveTo>
                <a:lnTo>
                  <a:pt x="2768800" y="0"/>
                </a:lnTo>
                <a:lnTo>
                  <a:pt x="2768800" y="1725397"/>
                </a:lnTo>
                <a:lnTo>
                  <a:pt x="0" y="1725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59" t="-32011" r="-52363" b="-333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739" y="3459226"/>
            <a:ext cx="4155801" cy="714969"/>
          </a:xfrm>
          <a:custGeom>
            <a:avLst/>
            <a:gdLst/>
            <a:ahLst/>
            <a:cxnLst/>
            <a:rect r="r" b="b" t="t" l="l"/>
            <a:pathLst>
              <a:path h="714969" w="4155801">
                <a:moveTo>
                  <a:pt x="0" y="0"/>
                </a:moveTo>
                <a:lnTo>
                  <a:pt x="4155801" y="0"/>
                </a:lnTo>
                <a:lnTo>
                  <a:pt x="4155801" y="714969"/>
                </a:lnTo>
                <a:lnTo>
                  <a:pt x="0" y="71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945" r="0" b="-321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5777" y="5961065"/>
            <a:ext cx="1851725" cy="1077024"/>
          </a:xfrm>
          <a:custGeom>
            <a:avLst/>
            <a:gdLst/>
            <a:ahLst/>
            <a:cxnLst/>
            <a:rect r="r" b="b" t="t" l="l"/>
            <a:pathLst>
              <a:path h="1077024" w="1851725">
                <a:moveTo>
                  <a:pt x="0" y="0"/>
                </a:moveTo>
                <a:lnTo>
                  <a:pt x="1851725" y="0"/>
                </a:lnTo>
                <a:lnTo>
                  <a:pt x="1851725" y="1077023"/>
                </a:lnTo>
                <a:lnTo>
                  <a:pt x="0" y="1077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Princípios Eletromagnéticos da Tecnologia Stealth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6101"/>
            <a:ext cx="450587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Redução da Seção Reta Radar (RCS)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6512" y="2856101"/>
            <a:ext cx="3746974" cy="2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b="true" sz="150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Impedância de Onda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5419" y="2856101"/>
            <a:ext cx="360509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Coeficiente de reflexão: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5689" y="4865690"/>
            <a:ext cx="433190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Superfícies anguladas em 30-45° desviam as ondas para longe do emissor, reduzindo o retorno ao radar.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8051" y="4370390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Lei de Snell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8051" y="723811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Reflexão da Luz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6411" y="5513390"/>
            <a:ext cx="29671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μ é a permeabilidade magnética do meio.</a:t>
            </a:r>
          </a:p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ε (epsilon) é a permissividade elétrica do meio.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6636" y="5399132"/>
            <a:ext cx="430266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Se Z₂ ≈ Z₁, então R → 0 e quase nenhuma energia é refletida.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Os materiais RAM usam para minimizar o eco de radar, fazendo a onda entrar no material e ser convertida em calor, em vez de retornar ao emissor.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Atualmente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Países Desenvolvedores e Usuários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70711" y="2565494"/>
            <a:ext cx="8723735" cy="4828787"/>
          </a:xfrm>
          <a:custGeom>
            <a:avLst/>
            <a:gdLst/>
            <a:ahLst/>
            <a:cxnLst/>
            <a:rect r="r" b="b" t="t" l="l"/>
            <a:pathLst>
              <a:path h="4828787" w="8723735">
                <a:moveTo>
                  <a:pt x="0" y="0"/>
                </a:moveTo>
                <a:lnTo>
                  <a:pt x="8723735" y="0"/>
                </a:lnTo>
                <a:lnTo>
                  <a:pt x="8723735" y="4828788"/>
                </a:lnTo>
                <a:lnTo>
                  <a:pt x="0" y="4828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098147" y="4039118"/>
            <a:ext cx="2217874" cy="61355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37710" y="3459459"/>
            <a:ext cx="3260436" cy="168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3"/>
              </a:lnSpc>
            </a:pPr>
            <a:r>
              <a:rPr lang="en-US" sz="157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Estados Unidos</a:t>
            </a:r>
          </a:p>
          <a:p>
            <a:pPr algn="just">
              <a:lnSpc>
                <a:spcPts val="2203"/>
              </a:lnSpc>
            </a:pPr>
            <a:r>
              <a:rPr lang="en-US" sz="15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Líder global em tec</a:t>
            </a:r>
            <a:r>
              <a:rPr lang="en-US" sz="15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nologia stealth, com plataformas operacionais como F-22, F-35, B-2 e B-21. Investimento contínuo em materiais avançados e geometria de baixa observabilidade.</a:t>
            </a:r>
          </a:p>
        </p:txBody>
      </p:sp>
      <p:sp>
        <p:nvSpPr>
          <p:cNvPr name="AutoShape 6" id="6"/>
          <p:cNvSpPr/>
          <p:nvPr/>
        </p:nvSpPr>
        <p:spPr>
          <a:xfrm>
            <a:off x="12196946" y="4314074"/>
            <a:ext cx="2258777" cy="647502"/>
          </a:xfrm>
          <a:prstGeom prst="line">
            <a:avLst/>
          </a:prstGeom>
          <a:ln cap="flat" w="38100">
            <a:solidFill>
              <a:srgbClr val="E6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455723" y="4472723"/>
            <a:ext cx="3116671" cy="169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  <a:spcBef>
                <a:spcPct val="0"/>
              </a:spcBef>
            </a:pPr>
            <a:r>
              <a:rPr lang="en-US" b="true" sz="13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China</a:t>
            </a:r>
          </a:p>
          <a:p>
            <a:pPr algn="just">
              <a:lnSpc>
                <a:spcPts val="1905"/>
              </a:lnSpc>
              <a:spcBef>
                <a:spcPct val="0"/>
              </a:spcBef>
            </a:pPr>
            <a:r>
              <a:rPr lang="en-US" b="true" sz="13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Rápido desenvolvimento com o J-20 e FC-31, além de navios Type 055. Foco em engenharia reversa e inovação em materiais RAM. Desenvolvimento de drones stealth como o GJ-11.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0324517" y="3425884"/>
            <a:ext cx="522629" cy="3824122"/>
          </a:xfrm>
          <a:prstGeom prst="line">
            <a:avLst/>
          </a:prstGeom>
          <a:ln cap="flat" w="38100">
            <a:solidFill>
              <a:srgbClr val="E6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616703" y="7337132"/>
            <a:ext cx="4727275" cy="13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Rússia</a:t>
            </a:r>
          </a:p>
          <a:p>
            <a:pPr algn="just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 do Su-57 Felon com capacidades stealth moderadas. </a:t>
            </a:r>
          </a:p>
          <a:p>
            <a:pPr algn="just">
              <a:lnSpc>
                <a:spcPts val="2065"/>
              </a:lnSpc>
              <a:spcBef>
                <a:spcPct val="0"/>
              </a:spcBef>
            </a:pPr>
            <a:r>
              <a:rPr lang="en-US" b="true" sz="14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Abordagem priorizando manobrabilidade e contramedidas eletrônicas sobre furtividade pura.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4098147" y="3714411"/>
            <a:ext cx="5045853" cy="3679871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143078" y="7350306"/>
            <a:ext cx="3910138" cy="131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b="true" sz="144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Europa</a:t>
            </a:r>
          </a:p>
          <a:p>
            <a:pPr algn="just">
              <a:lnSpc>
                <a:spcPts val="2028"/>
              </a:lnSpc>
              <a:spcBef>
                <a:spcPct val="0"/>
              </a:spcBef>
            </a:pPr>
            <a:r>
              <a:rPr lang="en-US" b="true" sz="144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Projeto FCAS (França, Alemanha, Espanha) e Tempest (Reino Unido, Itália, Suécia) para desenvolvimento de caças stealth de próxima geração com tecnologia própria.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8708" y="6238876"/>
            <a:ext cx="4361639" cy="2904852"/>
          </a:xfrm>
          <a:custGeom>
            <a:avLst/>
            <a:gdLst/>
            <a:ahLst/>
            <a:cxnLst/>
            <a:rect r="r" b="b" t="t" l="l"/>
            <a:pathLst>
              <a:path h="2904852" w="4361639">
                <a:moveTo>
                  <a:pt x="0" y="0"/>
                </a:moveTo>
                <a:lnTo>
                  <a:pt x="4361639" y="0"/>
                </a:lnTo>
                <a:lnTo>
                  <a:pt x="4361639" y="2904851"/>
                </a:lnTo>
                <a:lnTo>
                  <a:pt x="0" y="290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0108" y="2190283"/>
            <a:ext cx="4361639" cy="3181817"/>
          </a:xfrm>
          <a:custGeom>
            <a:avLst/>
            <a:gdLst/>
            <a:ahLst/>
            <a:cxnLst/>
            <a:rect r="r" b="b" t="t" l="l"/>
            <a:pathLst>
              <a:path h="3181817" w="4361639">
                <a:moveTo>
                  <a:pt x="0" y="0"/>
                </a:moveTo>
                <a:lnTo>
                  <a:pt x="4361639" y="0"/>
                </a:lnTo>
                <a:lnTo>
                  <a:pt x="4361639" y="3181817"/>
                </a:lnTo>
                <a:lnTo>
                  <a:pt x="0" y="31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1796" y="6031191"/>
            <a:ext cx="4777504" cy="3181817"/>
          </a:xfrm>
          <a:custGeom>
            <a:avLst/>
            <a:gdLst/>
            <a:ahLst/>
            <a:cxnLst/>
            <a:rect r="r" b="b" t="t" l="l"/>
            <a:pathLst>
              <a:path h="3181817" w="4777504">
                <a:moveTo>
                  <a:pt x="0" y="0"/>
                </a:moveTo>
                <a:lnTo>
                  <a:pt x="4777504" y="0"/>
                </a:lnTo>
                <a:lnTo>
                  <a:pt x="4777504" y="3181818"/>
                </a:lnTo>
                <a:lnTo>
                  <a:pt x="0" y="3181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44134" y="2238414"/>
            <a:ext cx="4415166" cy="2543136"/>
          </a:xfrm>
          <a:custGeom>
            <a:avLst/>
            <a:gdLst/>
            <a:ahLst/>
            <a:cxnLst/>
            <a:rect r="r" b="b" t="t" l="l"/>
            <a:pathLst>
              <a:path h="2543136" w="4415166">
                <a:moveTo>
                  <a:pt x="0" y="0"/>
                </a:moveTo>
                <a:lnTo>
                  <a:pt x="4415166" y="0"/>
                </a:lnTo>
                <a:lnTo>
                  <a:pt x="4415166" y="2543136"/>
                </a:lnTo>
                <a:lnTo>
                  <a:pt x="0" y="2543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Aeronaves Stealth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73788"/>
            <a:ext cx="5989021" cy="48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1"/>
              </a:lnSpc>
              <a:spcBef>
                <a:spcPct val="0"/>
              </a:spcBef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Foco em r</a:t>
            </a: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edução da assinatura radar crítica para missões de penetração em espaço aéreo hostil. </a:t>
            </a:r>
          </a:p>
          <a:p>
            <a:pPr algn="just" marL="539987" indent="-269994" lvl="1">
              <a:lnSpc>
                <a:spcPts val="3501"/>
              </a:lnSpc>
              <a:buFont typeface="Arial"/>
              <a:buChar char="•"/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Caças de 5ª geração como o F-22 Raptor, F-35 Lightning II, Su-57 Felon e J-20 Mighty Dragon.</a:t>
            </a:r>
          </a:p>
          <a:p>
            <a:pPr algn="just">
              <a:lnSpc>
                <a:spcPts val="3501"/>
              </a:lnSpc>
              <a:spcBef>
                <a:spcPct val="0"/>
              </a:spcBef>
            </a:pPr>
          </a:p>
          <a:p>
            <a:pPr algn="just">
              <a:lnSpc>
                <a:spcPts val="3501"/>
              </a:lnSpc>
              <a:spcBef>
                <a:spcPct val="0"/>
              </a:spcBef>
            </a:pPr>
            <a:r>
              <a:rPr lang="en-US" b="true" sz="25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Bombardeiros estratégicos como o B-2 Spirit tem a capacidade de penetrar defesas antiaéreas avançadas para missões de ataque de longo alcance.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939" y="5624513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F-35 Lightning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3332" y="50768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Eurofighter Typhoon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5939" y="9255104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Su 57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63332" y="9369404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J-20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653314" y="2057400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824" y="2087200"/>
            <a:ext cx="8011176" cy="5335443"/>
          </a:xfrm>
          <a:custGeom>
            <a:avLst/>
            <a:gdLst/>
            <a:ahLst/>
            <a:cxnLst/>
            <a:rect r="r" b="b" t="t" l="l"/>
            <a:pathLst>
              <a:path h="5335443" w="8011176">
                <a:moveTo>
                  <a:pt x="0" y="0"/>
                </a:moveTo>
                <a:lnTo>
                  <a:pt x="8011176" y="0"/>
                </a:lnTo>
                <a:lnTo>
                  <a:pt x="801117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6472" y="2087200"/>
            <a:ext cx="8011176" cy="5335443"/>
          </a:xfrm>
          <a:custGeom>
            <a:avLst/>
            <a:gdLst/>
            <a:ahLst/>
            <a:cxnLst/>
            <a:rect r="r" b="b" t="t" l="l"/>
            <a:pathLst>
              <a:path h="5335443" w="8011176">
                <a:moveTo>
                  <a:pt x="0" y="0"/>
                </a:moveTo>
                <a:lnTo>
                  <a:pt x="8011176" y="0"/>
                </a:lnTo>
                <a:lnTo>
                  <a:pt x="801117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Tecnologia Stealth em Outros Veículos Militares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5875" y="7622668"/>
            <a:ext cx="67250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PL-01 na Exposição Internacional da Indústria de Defesa de 2013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68472" y="7622668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USS Zum</a:t>
            </a: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walt em 21 April 2016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Desafios e Contramedidas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85302" y="2145030"/>
            <a:ext cx="7773998" cy="590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Contramedidas: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Radares de banda VHF/UHF, com comprimentos de onda maiores, são capazes de detectar aeronaves stealth pela ressonância com elementos estruturais.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Radares multiestáticos, que utilizam emissores e receptores geograficamente separados, podem triangular a posição de alvos com baixa assinatura radar.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Sensores infravermelhos (IRST) e sistemas eletro-ópticos avançados detectam a assinatura térmica de motores e atrito aerodinâmico, mesmo em plataformas projetadas para serem invisíveis ao radar.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45030"/>
            <a:ext cx="8115300" cy="590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Desafios: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quilíbrio entre furtividade, desempenho aerodinâmico e custo operacional. Aeronaves com baixa observabilidade frequentemente sacrificam capacidade de carga, manobrabilidade e alcance, além de demandarem materiais e geometrias que encarecem sua produção e manutenção.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Outro ponto crítico está na manutenção dos revestimentos RAM (Radar Absorbing Materials). Esses materiais são altamente sensíveis a fatores ambientais — como umidade, calor e abrasão — e exigem manutenção especializada, elevando consideravelmente os custos do ciclo de vida das plataformas furtivas.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00900"/>
            <a:ext cx="6163061" cy="5285200"/>
            <a:chOff x="0" y="0"/>
            <a:chExt cx="1623193" cy="1391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193" cy="1391987"/>
            </a:xfrm>
            <a:custGeom>
              <a:avLst/>
              <a:gdLst/>
              <a:ahLst/>
              <a:cxnLst/>
              <a:rect r="r" b="b" t="t" l="l"/>
              <a:pathLst>
                <a:path h="1391987" w="1623193">
                  <a:moveTo>
                    <a:pt x="0" y="0"/>
                  </a:moveTo>
                  <a:lnTo>
                    <a:pt x="1623193" y="0"/>
                  </a:lnTo>
                  <a:lnTo>
                    <a:pt x="1623193" y="1391987"/>
                  </a:lnTo>
                  <a:lnTo>
                    <a:pt x="0" y="1391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23193" cy="1458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500900"/>
            <a:ext cx="6163061" cy="5308450"/>
          </a:xfrm>
          <a:custGeom>
            <a:avLst/>
            <a:gdLst/>
            <a:ahLst/>
            <a:cxnLst/>
            <a:rect r="r" b="b" t="t" l="l"/>
            <a:pathLst>
              <a:path h="5308450" w="6163061">
                <a:moveTo>
                  <a:pt x="0" y="0"/>
                </a:moveTo>
                <a:lnTo>
                  <a:pt x="6163061" y="0"/>
                </a:lnTo>
                <a:lnTo>
                  <a:pt x="6163061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424700"/>
            <a:ext cx="6891343" cy="601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Metamateriais, com propriedades eletromagnéticas artificiais como índice de refração negativo, abrindo caminho para estruturas ultrafinas e altamente eficientes na absorção de radar.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Camuflagem ativa, que ajusta em tempo real as propriedades eletromagnéticas da superfície da aeronave.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Plasma Stealth, baseada em campos de plasma ionizado, pode absorver ou defletir ondas de radar com maior eficácia do que materiais passivos.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Nanotecnologia, aplicada a materiais RAM, permite o controle preciso de suas propriedades em nível molecular, otimizando a absorção em múltiplas bandas de frequência.</a:t>
            </a:r>
          </a:p>
          <a:p>
            <a:pPr algn="just" marL="431797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integração com inteligência artificial oferece a capacidade de adaptar dinamicamente as características furtivas da plataforma conforme a ameaça detectada.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Sexta Geração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00900"/>
            <a:ext cx="6163061" cy="5285200"/>
            <a:chOff x="0" y="0"/>
            <a:chExt cx="1623193" cy="1391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193" cy="1391987"/>
            </a:xfrm>
            <a:custGeom>
              <a:avLst/>
              <a:gdLst/>
              <a:ahLst/>
              <a:cxnLst/>
              <a:rect r="r" b="b" t="t" l="l"/>
              <a:pathLst>
                <a:path h="1391987" w="1623193">
                  <a:moveTo>
                    <a:pt x="0" y="0"/>
                  </a:moveTo>
                  <a:lnTo>
                    <a:pt x="1623193" y="0"/>
                  </a:lnTo>
                  <a:lnTo>
                    <a:pt x="1623193" y="1391987"/>
                  </a:lnTo>
                  <a:lnTo>
                    <a:pt x="0" y="1391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23193" cy="1458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419" r="0" b="6419"/>
          <a:stretch>
            <a:fillRect/>
          </a:stretch>
        </p:blipFill>
        <p:spPr>
          <a:xfrm flipH="false" flipV="false" rot="0">
            <a:off x="9144000" y="2414290"/>
            <a:ext cx="6163061" cy="53718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415175"/>
            <a:ext cx="6891343" cy="602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Metamateriais, com propriedades eletromagnéticas artificiais como índice de refração negativo, abrindo caminho para estruturas ultrafinas e altamente eficientes na absorção de radar.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Camuflagem ativa, que ajusta em tempo real as propriedades eletromagnéticas da superfície da aeronave.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Plasma Stealth, baseada em campos de plasma ionizado, pode absorver ou defletir ondas de radar com maior eficácia do que materiais passivos.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Nanotecnologia, aplicada a materiais RAM, permite o controle preciso de suas propriedades em nível molecular, otimizando a absorção em múltiplas bandas de frequência.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integração com inteligência artificial oferece a capacidade de adaptar dinamicamente as características furtivas da plataforma conforme a ameaça detectada.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Sexta Geração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O Brasil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419" y="3415722"/>
            <a:ext cx="5641726" cy="3455557"/>
          </a:xfrm>
          <a:custGeom>
            <a:avLst/>
            <a:gdLst/>
            <a:ahLst/>
            <a:cxnLst/>
            <a:rect r="r" b="b" t="t" l="l"/>
            <a:pathLst>
              <a:path h="3455557" w="5641726">
                <a:moveTo>
                  <a:pt x="0" y="0"/>
                </a:moveTo>
                <a:lnTo>
                  <a:pt x="5641726" y="0"/>
                </a:lnTo>
                <a:lnTo>
                  <a:pt x="5641726" y="3455556"/>
                </a:lnTo>
                <a:lnTo>
                  <a:pt x="0" y="345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5754" y="6145832"/>
            <a:ext cx="4363508" cy="2896278"/>
          </a:xfrm>
          <a:custGeom>
            <a:avLst/>
            <a:gdLst/>
            <a:ahLst/>
            <a:cxnLst/>
            <a:rect r="r" b="b" t="t" l="l"/>
            <a:pathLst>
              <a:path h="2896278" w="4363508">
                <a:moveTo>
                  <a:pt x="0" y="0"/>
                </a:moveTo>
                <a:lnTo>
                  <a:pt x="4363507" y="0"/>
                </a:lnTo>
                <a:lnTo>
                  <a:pt x="4363507" y="2896278"/>
                </a:lnTo>
                <a:lnTo>
                  <a:pt x="0" y="2896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5754" y="2676864"/>
            <a:ext cx="4363508" cy="2612650"/>
          </a:xfrm>
          <a:custGeom>
            <a:avLst/>
            <a:gdLst/>
            <a:ahLst/>
            <a:cxnLst/>
            <a:rect r="r" b="b" t="t" l="l"/>
            <a:pathLst>
              <a:path h="2612650" w="4363508">
                <a:moveTo>
                  <a:pt x="0" y="0"/>
                </a:moveTo>
                <a:lnTo>
                  <a:pt x="4363507" y="0"/>
                </a:lnTo>
                <a:lnTo>
                  <a:pt x="4363507" y="2612650"/>
                </a:lnTo>
                <a:lnTo>
                  <a:pt x="0" y="26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Panorama da tecnologia stealth no Brasil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6711" y="7079577"/>
            <a:ext cx="361514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F-39 Gripen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5754" y="5403348"/>
            <a:ext cx="43635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Fragata “Tamandaré” (F200) em Itajaí, Santa Catarina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5754" y="9191625"/>
            <a:ext cx="436350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Modelo 3d da fragata classe “Tamandaré”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453" y="2651760"/>
            <a:ext cx="5703867" cy="3798775"/>
          </a:xfrm>
          <a:custGeom>
            <a:avLst/>
            <a:gdLst/>
            <a:ahLst/>
            <a:cxnLst/>
            <a:rect r="r" b="b" t="t" l="l"/>
            <a:pathLst>
              <a:path h="3798775" w="5703867">
                <a:moveTo>
                  <a:pt x="0" y="0"/>
                </a:moveTo>
                <a:lnTo>
                  <a:pt x="5703867" y="0"/>
                </a:lnTo>
                <a:lnTo>
                  <a:pt x="5703867" y="3798775"/>
                </a:lnTo>
                <a:lnTo>
                  <a:pt x="0" y="3798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75560"/>
            <a:ext cx="8115300" cy="53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Instituto de Aeronáutica e Espaço (IAE/DCTA) desenvolveu e patenteou, em 2016, uma pintura stealth capaz de absorver ondas de radar entre 1 e 20 GHz, fruto do projeto MARE. O material, baseado em hexaferritas modificadas, converte a radiação em calor e pode atenuar até 98% da energia incidente.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Na Marinha, o Instituto de Pesquisas da Marinha (IPqM) criou tintas e placas RAM no projeto TAM X, que atingiram até 99,97% de absorção na faixa X (9 GHz). Em testes reais, reduziram drasticamente a detecção de submarinos. O IPqM também mantém uma câmara anecóica para testes de RCS e desenvolveu placas compósitas adesivas em parceria com a UFCG.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Universidades como UFRJ, UFPE, UFMG e ITA investigam RAMs avançados e metamateriais. Destaque para os compósitos de ferrita Ni-Zn testados pela COPPE/UFRJ, que alcançaram 96–99% de absorção na banda 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5472" y="7762334"/>
            <a:ext cx="6273828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Há negociações para cooperação Brasil–Turquia no caça furtivo de 5ª geração KAAN (Turkish Aerospace Industries) com participação da Embraer. O projeto KAAN possui design stealth (bimotor, baixa observabilidade).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8760" y="933450"/>
            <a:ext cx="14401443" cy="88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Pesqui</a:t>
            </a:r>
            <a:r>
              <a:rPr lang="en-US" b="true" sz="5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 e desenvolvimento em furtividade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7042" y="6825447"/>
            <a:ext cx="455068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Kaan durante testes de pista em suas instalações 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Ancara em 17 de março de 2023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1712" y="4543425"/>
            <a:ext cx="1426457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"Na guerra invisível, quem enxerga primeiro vence mas quem permanece invisível, sobrevive."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44345"/>
            <a:ext cx="16230600" cy="694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Northrop B-2 Spirit. Disponível em: https://en.wikipedia.org/wiki/Northrop_B-2_Spirit.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MUNDO EDUCAÇÃO. Fenômenos ondulatórios. Disponível em: https://mundoeducacao.uol.com.br/fisica/fenomenos-ondulatorios.htm.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ВИКИПЕДИЯ. Радиопоглощающие материалы и покрытия. Disponível em: https://ru.wikipedia.org/wiki/Радиопоглощающие_материалы_и_покрытия.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Stealth aircraft – Modern operations. Disponível em: https://en.wikipedia.org/wiki/Stealth_aircraft#Modern_operations.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Radar – Principles. Disponível em: https://en.wikipedia.org/wiki/Radar#Principles.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Equações de Maxwell. Disponível em: https://pt.wikipedia.org/wiki/Equa%C3%A7%C3%B5es_de_Maxwell.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Radar cross section. Disponível em: https://en.wikipedia.org/wiki/Radar_cross_section.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Stealth technology. Disponível em: https://en.wikipedia.org/wiki/Stealth_technology.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Zumwalt-class destroyer. Disponível em: https://en.wikipedia.org/wiki/Zumwalt-class_destroyer. Acesso em: 20 jul. 2025.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Eurofighter Typhoon. Disponível em: https://es.wikipedia.org/wiki/Eurofighter_Typhoon. Acesso em: 20 jul. 2025.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76069"/>
            <a:ext cx="16230600" cy="663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BAE Systems Tempest. Disponível em: https://en.wikipedia.org/wiki/BAE_Systems_Tempest.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Wave interference. Disponível em: https://en.wikipedia.org/wiki/Wave_interference.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TAI TF Kaan. Disponível em: https://en.wikipedia.org/wiki/TAI_TF_Kaan.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PL-01. Disponível em: https://pt.wikipedia.org/wiki/PL-01.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FORÇA AÉREA BRASILEIRA. Chega ao Brasil a décima aeronave F-39 Gripen. Disponível em: https://www.fab.mil.br/noticias/mostra/44335.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Metamaterial. Disponível em: https://es.wikipedia.org/wiki/Metamaterial.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GBN NEWS. O futuro da furtividade: formato vs materiais. Disponível em: https://www.gbnnews.com.br/2024/12/o-futuro-da-furtividade-formato-vs.html.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WIKIPEDIA. Negative-index metamaterial. Disponível em: https://en.wikipedia.org/wiki/Negative-index_metamaterial.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MUNDO EDUCAÇÃO. Reflexão da luz. Disponível em: https://mundoeducacao.uol.com.br/fisica/reflexao-luz.htm. Acesso em: 20 jul. 2025.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Lei de Snell. Disponível em: https://pt.wikipedia.org/wiki/Lei_de_Snell. Acesso em: 20 jul. 2025.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625" y="1173750"/>
            <a:ext cx="684795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69561" y="3840980"/>
            <a:ext cx="4145550" cy="121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39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Introdução a tecnologia stealth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73936" y="5290992"/>
            <a:ext cx="4145550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Fundamentos Físicos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69561" y="7129990"/>
            <a:ext cx="414555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Atualmente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73936" y="8427420"/>
            <a:ext cx="414555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O Brasil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48561" y="8526145"/>
            <a:ext cx="1201200" cy="732155"/>
            <a:chOff x="0" y="0"/>
            <a:chExt cx="1601600" cy="9762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48561" y="5666861"/>
            <a:ext cx="1201200" cy="732155"/>
            <a:chOff x="0" y="0"/>
            <a:chExt cx="1601600" cy="9762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48561" y="4093845"/>
            <a:ext cx="1199400" cy="732155"/>
            <a:chOff x="0" y="0"/>
            <a:chExt cx="1599200" cy="976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9200" cy="976207"/>
            </a:xfrm>
            <a:custGeom>
              <a:avLst/>
              <a:gdLst/>
              <a:ahLst/>
              <a:cxnLst/>
              <a:rect r="r" b="b" t="t" l="l"/>
              <a:pathLst>
                <a:path h="976207" w="1599200">
                  <a:moveTo>
                    <a:pt x="0" y="0"/>
                  </a:moveTo>
                  <a:lnTo>
                    <a:pt x="1599200" y="0"/>
                  </a:lnTo>
                  <a:lnTo>
                    <a:pt x="15992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5992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48561" y="7122053"/>
            <a:ext cx="1201200" cy="732155"/>
            <a:chOff x="0" y="0"/>
            <a:chExt cx="1601600" cy="9762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1600" cy="976207"/>
            </a:xfrm>
            <a:custGeom>
              <a:avLst/>
              <a:gdLst/>
              <a:ahLst/>
              <a:cxnLst/>
              <a:rect r="r" b="b" t="t" l="l"/>
              <a:pathLst>
                <a:path h="976207" w="1601600">
                  <a:moveTo>
                    <a:pt x="0" y="0"/>
                  </a:moveTo>
                  <a:lnTo>
                    <a:pt x="1601600" y="0"/>
                  </a:lnTo>
                  <a:lnTo>
                    <a:pt x="1601600" y="976207"/>
                  </a:lnTo>
                  <a:lnTo>
                    <a:pt x="0" y="976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601600" cy="10619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885636" y="3719883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0885636" y="5210994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0885636" y="6702108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885636" y="8193220"/>
            <a:ext cx="6373650" cy="19050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98345"/>
            <a:ext cx="16230600" cy="72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WIKIPÉDIA. Caças de quinta geração.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3" tooltip="https://pt.wikipedia.org/wiki/Ca%C3%A7as_de_quinta_gera%C3%A7%C3%A3o"/>
              </a:rPr>
              <a:t>https://pt.wikipedia.org/wiki/Ca%C3%A7as_de_quinta_gera%C3%A7%C3%A3o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AEROMAGAZINE. As diferentes gerações de caças.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4" tooltip="https://aeromagazine.uol.com.br/artigo/as-diferentes-geracoes-de-cacas.html"/>
              </a:rPr>
              <a:t>https://aeromagazine.uol.com.br/artigo/as-diferentes-geracoes-de-cacas.html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SILVA, J. F. Tecnologia stealth e a redução de assinatura no radar: avanços e desafios. LinkedIn,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5" tooltip="https://pt.linkedin.com/pulse/tecnologia-stealth-e-redu%C3%A7%C3%A3o-de-assinatura-radar-avan%C3%A7os-silva-2ymbf"/>
              </a:rPr>
              <a:t>https://pt.linkedin.com/pulse/tecnologia-stealth-e-redu%C3%A7%C3%A3o-de-assinatura-radar-avan%C3%A7os-silva-2ymbf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Caça de sexta geração? Descubra o futuro dos combates aéreos!.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6" tooltip="https://www.youtube.com/watch?v=o1oNPeRnu4U"/>
              </a:rPr>
              <a:t>https://www.youtube.com/watch?v=o1oNPeRnu4U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BLUE PAW PRINT. Inside the Horten Flying Wing. YouTube, 2021.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7" tooltip="https://www.youtube.com/watch?v=x-EzlsLCUy0"/>
              </a:rPr>
              <a:t>https://www.youtube.com/watch?v=x-EzlsLCUy0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YARNHUB. How a Nighthawk Was Shot Down.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www.youtube.com/watch?v=Zd88lzCWjpA"/>
              </a:rPr>
              <a:t>https://www.youtube.com/watch?v=Zd88lzCWjpA</a:t>
            </a: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1 abr.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Como o incrível F-117 Nighthawk mudou a aviação militar. YouTube, 2021.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www.youtube.com/watch?v=Jk5BK-0bPa8"/>
              </a:rPr>
              <a:t>https://www.youtube.com/watch?v=Jk5BK-0bPa8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AVIÕES E MÚSICAS. B2 Spirit – O avião mais caro do mundo! | EP. 996. YouTube,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www.youtube.com/watch?v=-eP3ihyScL0"/>
              </a:rPr>
              <a:t>https://www.youtube.com/watch?v=-eP3ihyScL0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8675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44345"/>
            <a:ext cx="16230600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AERO POR TRÁS DA AVIAÇÃO. B-2 Spirit – O avião mais caro do mundo é uma poderosa asa voadora invisível. YouTube, 2023.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3" tooltip="https://www.youtube.com/watch?v=4KtL-DmEUso"/>
              </a:rPr>
              <a:t>https://www.youtube.com/watch?v=4KtL-DmEUso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MEGABUILDS. The insane engineering of the B-2 Bomber. YouTube, 2022.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4" tooltip="https://www.youtube.com/watch?v=1wMM87UKr_c"/>
              </a:rPr>
              <a:t>https://www.youtube.com/watch?v=1wMM87UKr_c</a:t>
            </a:r>
            <a:r>
              <a:rPr lang="en-US" sz="1800" b="true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REAL ENGINEERING. Stealth – How does it work? (Northrop B-2 Spirit). YouTube, 24 maio 2016. Disponível em: </a:t>
            </a:r>
            <a:r>
              <a:rPr lang="en-US" b="true" sz="1800" u="sng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  <a:hlinkClick r:id="rId5" tooltip="https://www.youtube.com/watch?v=ya8umwgtsLw"/>
              </a:rPr>
              <a:t>https://www.youtube.com/watch?v=ya8umwgtsLw</a:t>
            </a: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. Acesso em: 20 jul. 2025.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5" y="5138738"/>
            <a:ext cx="11411755" cy="4762"/>
          </a:xfrm>
          <a:prstGeom prst="line">
            <a:avLst/>
          </a:prstGeom>
          <a:ln cap="rnd" w="9525">
            <a:solidFill>
              <a:srgbClr val="F3F3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200" y="931250"/>
            <a:ext cx="12451800" cy="3928800"/>
            <a:chOff x="0" y="0"/>
            <a:chExt cx="16602400" cy="52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02401" cy="5238400"/>
            </a:xfrm>
            <a:custGeom>
              <a:avLst/>
              <a:gdLst/>
              <a:ahLst/>
              <a:cxnLst/>
              <a:rect r="r" b="b" t="t" l="l"/>
              <a:pathLst>
                <a:path h="5238400" w="16602401">
                  <a:moveTo>
                    <a:pt x="0" y="0"/>
                  </a:moveTo>
                  <a:lnTo>
                    <a:pt x="16602401" y="0"/>
                  </a:lnTo>
                  <a:lnTo>
                    <a:pt x="16602401" y="5238400"/>
                  </a:lnTo>
                  <a:lnTo>
                    <a:pt x="0" y="52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602400" cy="54289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In</a:t>
              </a: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trodução à Tecnologia Stealth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22500" y="7413625"/>
            <a:ext cx="2536800" cy="1844675"/>
            <a:chOff x="0" y="0"/>
            <a:chExt cx="3382400" cy="2459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2400" cy="2459567"/>
            </a:xfrm>
            <a:custGeom>
              <a:avLst/>
              <a:gdLst/>
              <a:ahLst/>
              <a:cxnLst/>
              <a:rect r="r" b="b" t="t" l="l"/>
              <a:pathLst>
                <a:path h="2459567" w="3382400">
                  <a:moveTo>
                    <a:pt x="0" y="0"/>
                  </a:moveTo>
                  <a:lnTo>
                    <a:pt x="3382400" y="0"/>
                  </a:lnTo>
                  <a:lnTo>
                    <a:pt x="3382400" y="2459567"/>
                  </a:lnTo>
                  <a:lnTo>
                    <a:pt x="0" y="245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0"/>
              <a:ext cx="3382400" cy="2650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1999"/>
                </a:lnSpc>
              </a:pPr>
              <a:r>
                <a:rPr lang="en-US" sz="9999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4247" y="2175978"/>
            <a:ext cx="7085053" cy="2834021"/>
          </a:xfrm>
          <a:custGeom>
            <a:avLst/>
            <a:gdLst/>
            <a:ahLst/>
            <a:cxnLst/>
            <a:rect r="r" b="b" t="t" l="l"/>
            <a:pathLst>
              <a:path h="2834021" w="7085053">
                <a:moveTo>
                  <a:pt x="0" y="0"/>
                </a:moveTo>
                <a:lnTo>
                  <a:pt x="7085053" y="0"/>
                </a:lnTo>
                <a:lnTo>
                  <a:pt x="7085053" y="2834022"/>
                </a:lnTo>
                <a:lnTo>
                  <a:pt x="0" y="2834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4247" y="5997923"/>
            <a:ext cx="7085053" cy="3260377"/>
          </a:xfrm>
          <a:custGeom>
            <a:avLst/>
            <a:gdLst/>
            <a:ahLst/>
            <a:cxnLst/>
            <a:rect r="r" b="b" t="t" l="l"/>
            <a:pathLst>
              <a:path h="3260377" w="7085053">
                <a:moveTo>
                  <a:pt x="0" y="0"/>
                </a:moveTo>
                <a:lnTo>
                  <a:pt x="7085053" y="0"/>
                </a:lnTo>
                <a:lnTo>
                  <a:pt x="7085053" y="3260377"/>
                </a:lnTo>
                <a:lnTo>
                  <a:pt x="0" y="3260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527" r="-1914" b="-235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5042" y="828675"/>
            <a:ext cx="918090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que é a tecnologia stealth?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8353"/>
            <a:ext cx="7417962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(furtiva) refere-se ao conjunto de técnicas e princípios que visam reduzir a detectabilidade de plataformas militares por diferentes tipos de sensores.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conceito fundamental baseia-se na manipulação do espectro eletromagnético, particularmente das ondas de radar, que operam tipicamente nas frequências de 3 MHz a 300 GHz.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de uma plataforma stealth é medida pela sua Seção Transversal de Radar (RCS), que quantifica a capacidade de um objeto refletir sinais de radar de volta ao receptor. Quanto menor o RCS, mais difícil é a detecção.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3186" y="5322986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B2 Spirit visto de cima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3186" y="9572625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B2 Spirit visto de baixo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9970" y="2394050"/>
            <a:ext cx="7408061" cy="5422701"/>
          </a:xfrm>
          <a:custGeom>
            <a:avLst/>
            <a:gdLst/>
            <a:ahLst/>
            <a:cxnLst/>
            <a:rect r="r" b="b" t="t" l="l"/>
            <a:pathLst>
              <a:path h="5422701" w="7408061">
                <a:moveTo>
                  <a:pt x="0" y="0"/>
                </a:moveTo>
                <a:lnTo>
                  <a:pt x="7408060" y="0"/>
                </a:lnTo>
                <a:lnTo>
                  <a:pt x="7408060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7960" y="8321575"/>
            <a:ext cx="807208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Canopy do F-117 abatido na Sérvia em março de 1999 no Museu da Aviação em Belgrado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5934" y="1820545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042" y="828675"/>
            <a:ext cx="918090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que é a tecnologia stealth?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242" y="6618382"/>
            <a:ext cx="6666878" cy="189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3"/>
              </a:lnSpc>
            </a:pPr>
            <a:r>
              <a:rPr lang="en-US" sz="2495">
                <a:solidFill>
                  <a:srgbClr val="E61919"/>
                </a:solidFill>
                <a:latin typeface="Arial"/>
                <a:ea typeface="Arial"/>
                <a:cs typeface="Arial"/>
                <a:sym typeface="Arial"/>
              </a:rPr>
              <a:t>Importante:</a:t>
            </a:r>
            <a:r>
              <a:rPr lang="en-US" sz="2495">
                <a:solidFill>
                  <a:srgbClr val="E61919"/>
                </a:solidFill>
                <a:latin typeface="Arial"/>
                <a:ea typeface="Arial"/>
                <a:cs typeface="Arial"/>
                <a:sym typeface="Arial"/>
              </a:rPr>
              <a:t> A tecnologia stealth não torna os veículos completamente invisíveis, mas reduz significativamente sua assinatura em múltiplos espectros.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8353"/>
            <a:ext cx="7417962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(furtiva) refere-se ao conjunto de técnicas e princípios que visam reduzir a detectabilidade de plataformas militares por diferentes tipos de sensores.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conceito fundamental baseia-se na manipulação do espectro eletromagnético, particularmente das ondas de radar, que operam tipicamente nas frequências de 3 MHz a 300 GHz.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de uma plataforma stealth é medida pela sua Seção Transversal de Radar (RCS), que quantifica a capacidade de um objeto refletir sinais de radar de volta ao receptor. Quanto menor o RCS, mais difícil é a detecção.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4743" y="7551911"/>
            <a:ext cx="625217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Um diagrama RCS (usando o A-26 Invader como objeto de dispersão)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2188" y="2400300"/>
            <a:ext cx="6637112" cy="5807473"/>
          </a:xfrm>
          <a:custGeom>
            <a:avLst/>
            <a:gdLst/>
            <a:ahLst/>
            <a:cxnLst/>
            <a:rect r="r" b="b" t="t" l="l"/>
            <a:pathLst>
              <a:path h="5807473" w="6637112">
                <a:moveTo>
                  <a:pt x="0" y="0"/>
                </a:moveTo>
                <a:lnTo>
                  <a:pt x="6637112" y="0"/>
                </a:lnTo>
                <a:lnTo>
                  <a:pt x="6637112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638496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eletromagnetismo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52675"/>
            <a:ext cx="8115300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interação entre ondas eletromagnéticas e objetos físicos segue os princípios estabelecidos pelas equações de Maxwell, que descrevem como campos elétricos e magnéticos interagem com materiais.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tecnologia stealth manipula três fenômenos eletromagnéticos principais: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Absorção: Materiais convertem a energia das ondas de radar em calor, reduzindo a energia refletida.</a:t>
            </a: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Reflexão Direcionada: Geometrias angulares desviam as ondas de radar para longe da fonte emissora, evitando o retorno do sinal.</a:t>
            </a:r>
          </a:p>
          <a:p>
            <a:pPr algn="just" marL="552438" indent="-276219" lvl="1">
              <a:lnSpc>
                <a:spcPts val="3070"/>
              </a:lnSpc>
              <a:spcBef>
                <a:spcPct val="0"/>
              </a:spcBef>
              <a:buAutoNum type="arabicPeriod" startAt="1"/>
            </a:pPr>
            <a:r>
              <a:rPr lang="en-US" sz="2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Dispersão: Superfícies complexas fragmentam o sinal de radar em múltiplas direções, enfraquecendo o eco detectável.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89029" y="8471358"/>
            <a:ext cx="3703430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Exemplos de fenômenos ondulatórios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7948" y="3080856"/>
            <a:ext cx="3948438" cy="2961329"/>
          </a:xfrm>
          <a:custGeom>
            <a:avLst/>
            <a:gdLst/>
            <a:ahLst/>
            <a:cxnLst/>
            <a:rect r="r" b="b" t="t" l="l"/>
            <a:pathLst>
              <a:path h="2961329" w="3948438">
                <a:moveTo>
                  <a:pt x="0" y="0"/>
                </a:moveTo>
                <a:lnTo>
                  <a:pt x="3948439" y="0"/>
                </a:lnTo>
                <a:lnTo>
                  <a:pt x="3948439" y="2961329"/>
                </a:lnTo>
                <a:lnTo>
                  <a:pt x="0" y="2961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5880" y="2624452"/>
            <a:ext cx="3073904" cy="3681322"/>
          </a:xfrm>
          <a:custGeom>
            <a:avLst/>
            <a:gdLst/>
            <a:ahLst/>
            <a:cxnLst/>
            <a:rect r="r" b="b" t="t" l="l"/>
            <a:pathLst>
              <a:path h="3681322" w="3073904">
                <a:moveTo>
                  <a:pt x="0" y="0"/>
                </a:moveTo>
                <a:lnTo>
                  <a:pt x="3073904" y="0"/>
                </a:lnTo>
                <a:lnTo>
                  <a:pt x="3073904" y="3681322"/>
                </a:lnTo>
                <a:lnTo>
                  <a:pt x="0" y="3681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86" t="0" r="2521" b="0"/>
          <a:stretch>
            <a:fillRect/>
          </a:stretch>
        </p:blipFill>
        <p:spPr>
          <a:xfrm flipH="false" flipV="false" rot="0">
            <a:off x="11034766" y="7029674"/>
            <a:ext cx="5066365" cy="22286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8434" y="828675"/>
            <a:ext cx="919412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Materiais Absorventes (RAM)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37010"/>
            <a:ext cx="8115300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6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Estes materiais funcionam através de dois mecanismos eletromagnéticos principais:</a:t>
            </a:r>
          </a:p>
          <a:p>
            <a:pPr algn="just" marL="487002" indent="-243501" lvl="1">
              <a:lnSpc>
                <a:spcPts val="2706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Absorção Dielétrica: Materiais como ferrita, carboneto de silício e compósitos poliméricos convertem a energia eletromagnética em calor através de perdas dielétricas e magnéticas.</a:t>
            </a:r>
          </a:p>
          <a:p>
            <a:pPr algn="just" marL="487002" indent="-243501" lvl="1">
              <a:lnSpc>
                <a:spcPts val="2706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Interferência Destrutiva: Camadas de materiais com diferentes propriedades eletromagnéticas são projetadas para criar interferência de fase, cancelando as ondas refletidas.</a:t>
            </a:r>
          </a:p>
          <a:p>
            <a:pPr algn="just">
              <a:lnSpc>
                <a:spcPts val="2706"/>
              </a:lnSpc>
              <a:spcBef>
                <a:spcPct val="0"/>
              </a:spcBef>
            </a:pPr>
          </a:p>
          <a:p>
            <a:pPr algn="just">
              <a:lnSpc>
                <a:spcPts val="2706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eficácia dos materiais RAM varia conforme a frequência do radar, exigindo soluções multicamadas para proteção contra diferentes sistemas de detecção.</a:t>
            </a:r>
          </a:p>
          <a:p>
            <a:pPr algn="just">
              <a:lnSpc>
                <a:spcPts val="270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65880" y="6467699"/>
            <a:ext cx="296717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Revestimento do B2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8580" y="6239099"/>
            <a:ext cx="29671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Revestimento do </a:t>
            </a: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F-117 Nighthawk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1935" y="9420225"/>
            <a:ext cx="543202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500">
                <a:solidFill>
                  <a:srgbClr val="9CA3AF"/>
                </a:solidFill>
                <a:latin typeface="Arial Bold"/>
                <a:ea typeface="Arial Bold"/>
                <a:cs typeface="Arial Bold"/>
                <a:sym typeface="Arial Bold"/>
              </a:rPr>
              <a:t>Interferência de ondas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DAGsbbTstg4</dc:identifier>
  <dcterms:modified xsi:type="dcterms:W3CDTF">2011-08-01T06:04:30Z</dcterms:modified>
  <cp:revision>1</cp:revision>
  <dc:title>Tecnologia stealth</dc:title>
</cp:coreProperties>
</file>